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2" r:id="rId5"/>
    <p:sldId id="258"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4660"/>
  </p:normalViewPr>
  <p:slideViewPr>
    <p:cSldViewPr>
      <p:cViewPr>
        <p:scale>
          <a:sx n="115" d="100"/>
          <a:sy n="115" d="100"/>
        </p:scale>
        <p:origin x="-1566"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197964-25FE-4798-A679-EA9AE09A617C}"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94270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97964-25FE-4798-A679-EA9AE09A617C}"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185042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97964-25FE-4798-A679-EA9AE09A617C}"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1032204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97964-25FE-4798-A679-EA9AE09A617C}"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155157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97964-25FE-4798-A679-EA9AE09A617C}"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194793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197964-25FE-4798-A679-EA9AE09A617C}"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6969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197964-25FE-4798-A679-EA9AE09A617C}" type="datetimeFigureOut">
              <a:rPr lang="en-US" smtClean="0"/>
              <a:t>5/25/2016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290617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197964-25FE-4798-A679-EA9AE09A617C}" type="datetimeFigureOut">
              <a:rPr lang="en-US" smtClean="0"/>
              <a:t>5/25/2016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151209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97964-25FE-4798-A679-EA9AE09A617C}" type="datetimeFigureOut">
              <a:rPr lang="en-US" smtClean="0"/>
              <a:t>5/25/2016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186216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97964-25FE-4798-A679-EA9AE09A617C}"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48461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97964-25FE-4798-A679-EA9AE09A617C}"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0200-96E9-4301-9C00-F23076353196}" type="slidenum">
              <a:rPr lang="en-US" smtClean="0"/>
              <a:t>‹#›</a:t>
            </a:fld>
            <a:endParaRPr lang="en-US"/>
          </a:p>
        </p:txBody>
      </p:sp>
    </p:spTree>
    <p:extLst>
      <p:ext uri="{BB962C8B-B14F-4D97-AF65-F5344CB8AC3E}">
        <p14:creationId xmlns:p14="http://schemas.microsoft.com/office/powerpoint/2010/main" val="56721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97964-25FE-4798-A679-EA9AE09A617C}" type="datetimeFigureOut">
              <a:rPr lang="en-US" smtClean="0"/>
              <a:t>5/25/2016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0200-96E9-4301-9C00-F23076353196}" type="slidenum">
              <a:rPr lang="en-US" smtClean="0"/>
              <a:t>‹#›</a:t>
            </a:fld>
            <a:endParaRPr lang="en-US"/>
          </a:p>
        </p:txBody>
      </p:sp>
    </p:spTree>
    <p:extLst>
      <p:ext uri="{BB962C8B-B14F-4D97-AF65-F5344CB8AC3E}">
        <p14:creationId xmlns:p14="http://schemas.microsoft.com/office/powerpoint/2010/main" val="1815900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Standard ”hovercard” show basic details and app/entity links</a:t>
            </a:r>
            <a:endParaRPr lang="en-US" sz="2800" dirty="0"/>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132856"/>
            <a:ext cx="3827160" cy="84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677" y="2521272"/>
            <a:ext cx="2409825"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9013" y="1180356"/>
            <a:ext cx="3920936" cy="2320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1999" y="4077072"/>
            <a:ext cx="4062631" cy="2237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95536" y="4498102"/>
            <a:ext cx="3888432" cy="1200329"/>
          </a:xfrm>
          <a:prstGeom prst="rect">
            <a:avLst/>
          </a:prstGeom>
          <a:solidFill>
            <a:srgbClr val="FFFF00"/>
          </a:solidFill>
          <a:ln>
            <a:solidFill>
              <a:schemeClr val="tx1"/>
            </a:solidFill>
          </a:ln>
        </p:spPr>
        <p:txBody>
          <a:bodyPr wrap="square" rtlCol="0">
            <a:spAutoFit/>
          </a:bodyPr>
          <a:lstStyle/>
          <a:p>
            <a:r>
              <a:rPr lang="sv-SE" dirty="0" smtClean="0"/>
              <a:t>Only sends in the actual cashtag text.  Current rendering requires a certain format otherwise the input does not become a cashtag.</a:t>
            </a:r>
            <a:endParaRPr lang="en-US" dirty="0"/>
          </a:p>
        </p:txBody>
      </p:sp>
      <p:cxnSp>
        <p:nvCxnSpPr>
          <p:cNvPr id="5" name="Straight Arrow Connector 4"/>
          <p:cNvCxnSpPr/>
          <p:nvPr/>
        </p:nvCxnSpPr>
        <p:spPr>
          <a:xfrm flipV="1">
            <a:off x="2555776" y="2420888"/>
            <a:ext cx="2592288"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71800" y="3356992"/>
            <a:ext cx="2160240" cy="8640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7965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FactSet can understand and translate various identifiers</a:t>
            </a:r>
            <a:endParaRPr lang="en-US" sz="2800" dirty="0"/>
          </a:p>
        </p:txBody>
      </p:sp>
      <p:sp>
        <p:nvSpPr>
          <p:cNvPr id="6" name="Title 3"/>
          <p:cNvSpPr txBox="1">
            <a:spLocks/>
          </p:cNvSpPr>
          <p:nvPr/>
        </p:nvSpPr>
        <p:spPr>
          <a:xfrm>
            <a:off x="683568" y="3645024"/>
            <a:ext cx="4248472" cy="21133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p>
        </p:txBody>
      </p:sp>
      <p:sp>
        <p:nvSpPr>
          <p:cNvPr id="8" name="TextBox 7"/>
          <p:cNvSpPr txBox="1"/>
          <p:nvPr/>
        </p:nvSpPr>
        <p:spPr>
          <a:xfrm>
            <a:off x="467544" y="4281023"/>
            <a:ext cx="3888432" cy="923330"/>
          </a:xfrm>
          <a:prstGeom prst="rect">
            <a:avLst/>
          </a:prstGeom>
          <a:solidFill>
            <a:srgbClr val="FFFF00"/>
          </a:solidFill>
          <a:ln>
            <a:solidFill>
              <a:schemeClr val="tx1"/>
            </a:solidFill>
          </a:ln>
        </p:spPr>
        <p:txBody>
          <a:bodyPr wrap="square" rtlCol="0">
            <a:spAutoFit/>
          </a:bodyPr>
          <a:lstStyle/>
          <a:p>
            <a:r>
              <a:rPr lang="sv-SE" dirty="0" smtClean="0"/>
              <a:t>Proof of concept using a bot</a:t>
            </a:r>
          </a:p>
          <a:p>
            <a:endParaRPr lang="sv-SE" dirty="0"/>
          </a:p>
          <a:p>
            <a:r>
              <a:rPr lang="sv-SE" dirty="0" smtClean="0"/>
              <a:t>Interesting example SAND vs SAND-SE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336464"/>
            <a:ext cx="3646881" cy="4757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4799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DJ understands several different identifiers</a:t>
            </a:r>
            <a:endParaRPr lang="en-U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2190750"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606504"/>
            <a:ext cx="1857375"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3109" y="1581021"/>
            <a:ext cx="2009775"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5496" y="2795588"/>
            <a:ext cx="190500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755576" y="4149080"/>
            <a:ext cx="3888432" cy="1754327"/>
          </a:xfrm>
          <a:prstGeom prst="rect">
            <a:avLst/>
          </a:prstGeom>
          <a:solidFill>
            <a:srgbClr val="FFFF00"/>
          </a:solidFill>
          <a:ln>
            <a:solidFill>
              <a:schemeClr val="tx1"/>
            </a:solidFill>
          </a:ln>
        </p:spPr>
        <p:txBody>
          <a:bodyPr wrap="square" rtlCol="0">
            <a:spAutoFit/>
          </a:bodyPr>
          <a:lstStyle/>
          <a:p>
            <a:r>
              <a:rPr lang="sv-SE" dirty="0" smtClean="0"/>
              <a:t>Linking currently limited to current cashtag functionality.</a:t>
            </a:r>
          </a:p>
          <a:p>
            <a:endParaRPr lang="sv-SE" dirty="0"/>
          </a:p>
          <a:p>
            <a:r>
              <a:rPr lang="sv-SE" dirty="0" smtClean="0">
                <a:solidFill>
                  <a:srgbClr val="C00000"/>
                </a:solidFill>
              </a:rPr>
              <a:t>So </a:t>
            </a:r>
            <a:r>
              <a:rPr lang="sv-SE" dirty="0" smtClean="0">
                <a:solidFill>
                  <a:srgbClr val="C00000"/>
                </a:solidFill>
              </a:rPr>
              <a:t>this is definetely where we would add the new message type with the additional symbologies.</a:t>
            </a: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4293096"/>
            <a:ext cx="3080104" cy="1422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927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Conclusion 1</a:t>
            </a:r>
            <a:endParaRPr lang="en-US" sz="2800" dirty="0"/>
          </a:p>
        </p:txBody>
      </p:sp>
      <p:sp>
        <p:nvSpPr>
          <p:cNvPr id="2" name="Content Placeholder 1"/>
          <p:cNvSpPr>
            <a:spLocks noGrp="1"/>
          </p:cNvSpPr>
          <p:nvPr>
            <p:ph idx="1"/>
          </p:nvPr>
        </p:nvSpPr>
        <p:spPr/>
        <p:txBody>
          <a:bodyPr/>
          <a:lstStyle/>
          <a:p>
            <a:r>
              <a:rPr lang="sv-SE" dirty="0" smtClean="0"/>
              <a:t>A free-form cashtag would allow both FDS and DJ to show information from more companies</a:t>
            </a:r>
          </a:p>
          <a:p>
            <a:r>
              <a:rPr lang="sv-SE" dirty="0" smtClean="0"/>
              <a:t>More importantly, both companies could ”enrich” a basic cashtag with information as well as various identifiers for the instrument.</a:t>
            </a:r>
            <a:endParaRPr lang="en-US" dirty="0"/>
          </a:p>
        </p:txBody>
      </p:sp>
    </p:spTree>
    <p:extLst>
      <p:ext uri="{BB962C8B-B14F-4D97-AF65-F5344CB8AC3E}">
        <p14:creationId xmlns:p14="http://schemas.microsoft.com/office/powerpoint/2010/main" val="1609581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Use Case 1 – Standard Hover Card</a:t>
            </a:r>
            <a:endParaRPr lang="en-US" sz="2800"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45024"/>
            <a:ext cx="4062631" cy="2237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3931" y="1169333"/>
            <a:ext cx="3556458" cy="2104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4710607"/>
            <a:ext cx="2016224" cy="1171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Arrow Connector 10"/>
          <p:cNvCxnSpPr/>
          <p:nvPr/>
        </p:nvCxnSpPr>
        <p:spPr>
          <a:xfrm flipV="1">
            <a:off x="4427984" y="2473714"/>
            <a:ext cx="1080120" cy="26834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2303537"/>
            <a:ext cx="304800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945" y="2473713"/>
            <a:ext cx="2016224" cy="1171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1691680" y="3212976"/>
            <a:ext cx="360040" cy="10081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59831" y="3009631"/>
            <a:ext cx="3024336" cy="3416320"/>
          </a:xfrm>
          <a:prstGeom prst="rect">
            <a:avLst/>
          </a:prstGeom>
          <a:solidFill>
            <a:srgbClr val="FFFF00"/>
          </a:solidFill>
          <a:ln>
            <a:solidFill>
              <a:schemeClr val="tx1"/>
            </a:solidFill>
          </a:ln>
        </p:spPr>
        <p:txBody>
          <a:bodyPr wrap="square" rtlCol="0">
            <a:spAutoFit/>
          </a:bodyPr>
          <a:lstStyle/>
          <a:p>
            <a:r>
              <a:rPr lang="sv-SE" dirty="0" smtClean="0"/>
              <a:t>No new </a:t>
            </a:r>
            <a:r>
              <a:rPr lang="sv-SE" dirty="0" smtClean="0"/>
              <a:t>functionality as such </a:t>
            </a:r>
            <a:r>
              <a:rPr lang="sv-SE" dirty="0" smtClean="0"/>
              <a:t>– but should each app use the same hover card</a:t>
            </a:r>
            <a:r>
              <a:rPr lang="sv-SE" dirty="0" smtClean="0"/>
              <a:t>?</a:t>
            </a:r>
          </a:p>
          <a:p>
            <a:endParaRPr lang="sv-SE" dirty="0"/>
          </a:p>
          <a:p>
            <a:r>
              <a:rPr lang="sv-SE" dirty="0">
                <a:solidFill>
                  <a:srgbClr val="C00000"/>
                </a:solidFill>
              </a:rPr>
              <a:t>This might be more of a question for the</a:t>
            </a:r>
            <a:r>
              <a:rPr lang="en-US" dirty="0">
                <a:solidFill>
                  <a:srgbClr val="C00000"/>
                </a:solidFill>
              </a:rPr>
              <a:t> UI API .  Some thought should probably be given to configuring which tools can get a hover card or </a:t>
            </a:r>
            <a:r>
              <a:rPr lang="en-US" dirty="0" err="1" smtClean="0">
                <a:solidFill>
                  <a:srgbClr val="C00000"/>
                </a:solidFill>
              </a:rPr>
              <a:t>rightclick</a:t>
            </a:r>
            <a:r>
              <a:rPr lang="en-US" dirty="0" smtClean="0">
                <a:solidFill>
                  <a:srgbClr val="C00000"/>
                </a:solidFill>
              </a:rPr>
              <a:t> </a:t>
            </a:r>
            <a:r>
              <a:rPr lang="en-US" dirty="0">
                <a:solidFill>
                  <a:srgbClr val="C00000"/>
                </a:solidFill>
              </a:rPr>
              <a:t>context in case the list gets too big</a:t>
            </a:r>
            <a:endParaRPr lang="en-US" dirty="0">
              <a:solidFill>
                <a:srgbClr val="C00000"/>
              </a:solidFill>
            </a:endParaRPr>
          </a:p>
        </p:txBody>
      </p:sp>
    </p:spTree>
    <p:extLst>
      <p:ext uri="{BB962C8B-B14F-4D97-AF65-F5344CB8AC3E}">
        <p14:creationId xmlns:p14="http://schemas.microsoft.com/office/powerpoint/2010/main" val="3561600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Use Case 2 – FDS renderer/Hover Card</a:t>
            </a:r>
            <a:endParaRPr lang="en-US" sz="2800"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628800"/>
            <a:ext cx="4062631" cy="2237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303537"/>
            <a:ext cx="304800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1979712" y="3212976"/>
            <a:ext cx="360040" cy="10081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5536" y="4437112"/>
            <a:ext cx="3888432" cy="1754326"/>
          </a:xfrm>
          <a:prstGeom prst="rect">
            <a:avLst/>
          </a:prstGeom>
          <a:solidFill>
            <a:srgbClr val="FFFF00"/>
          </a:solidFill>
          <a:ln>
            <a:solidFill>
              <a:schemeClr val="tx1"/>
            </a:solidFill>
          </a:ln>
        </p:spPr>
        <p:txBody>
          <a:bodyPr wrap="square" rtlCol="0">
            <a:spAutoFit/>
          </a:bodyPr>
          <a:lstStyle/>
          <a:p>
            <a:r>
              <a:rPr lang="sv-SE" dirty="0" smtClean="0"/>
              <a:t>The FactSet Hover Card could both display further information within Symphony as well as enrich the links to other applications so that apps without the same lookup capabilities could still find the right symbol.</a:t>
            </a:r>
            <a:endParaRPr 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7185" y="2544316"/>
            <a:ext cx="2709229" cy="1676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3356992"/>
            <a:ext cx="2709229" cy="1676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p:nvPr/>
        </p:nvCxnSpPr>
        <p:spPr>
          <a:xfrm flipV="1">
            <a:off x="3419872" y="1844824"/>
            <a:ext cx="1584176" cy="20210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156176" y="4869160"/>
            <a:ext cx="1296144"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908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Use Case 3 – DJ renderer/Hover Card</a:t>
            </a:r>
            <a:endParaRPr lang="en-US" sz="2800"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628800"/>
            <a:ext cx="4062631" cy="2237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303537"/>
            <a:ext cx="304800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1979712" y="3212976"/>
            <a:ext cx="360040" cy="10081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5536" y="4437112"/>
            <a:ext cx="3888432" cy="1754326"/>
          </a:xfrm>
          <a:prstGeom prst="rect">
            <a:avLst/>
          </a:prstGeom>
          <a:solidFill>
            <a:srgbClr val="FFFF00"/>
          </a:solidFill>
          <a:ln>
            <a:solidFill>
              <a:schemeClr val="tx1"/>
            </a:solidFill>
          </a:ln>
        </p:spPr>
        <p:txBody>
          <a:bodyPr wrap="square" rtlCol="0">
            <a:spAutoFit/>
          </a:bodyPr>
          <a:lstStyle/>
          <a:p>
            <a:r>
              <a:rPr lang="sv-SE" dirty="0" smtClean="0"/>
              <a:t>As previous but using DJ as the enricher.</a:t>
            </a:r>
          </a:p>
          <a:p>
            <a:endParaRPr lang="sv-SE" dirty="0"/>
          </a:p>
          <a:p>
            <a:r>
              <a:rPr lang="sv-SE" dirty="0" smtClean="0">
                <a:solidFill>
                  <a:srgbClr val="C00000"/>
                </a:solidFill>
              </a:rPr>
              <a:t>This </a:t>
            </a:r>
            <a:r>
              <a:rPr lang="sv-SE" dirty="0" smtClean="0">
                <a:solidFill>
                  <a:srgbClr val="C00000"/>
                </a:solidFill>
              </a:rPr>
              <a:t>makes a lot of sense.  The </a:t>
            </a:r>
            <a:r>
              <a:rPr lang="sv-SE" dirty="0" err="1" smtClean="0">
                <a:solidFill>
                  <a:srgbClr val="C00000"/>
                </a:solidFill>
              </a:rPr>
              <a:t>interesting</a:t>
            </a:r>
            <a:r>
              <a:rPr lang="sv-SE" dirty="0" smtClean="0">
                <a:solidFill>
                  <a:srgbClr val="C00000"/>
                </a:solidFill>
              </a:rPr>
              <a:t> bit is </a:t>
            </a:r>
            <a:r>
              <a:rPr lang="sv-SE" dirty="0" err="1" smtClean="0">
                <a:solidFill>
                  <a:srgbClr val="C00000"/>
                </a:solidFill>
              </a:rPr>
              <a:t>that</a:t>
            </a:r>
            <a:r>
              <a:rPr lang="sv-SE" dirty="0" smtClean="0">
                <a:solidFill>
                  <a:srgbClr val="C00000"/>
                </a:solidFill>
              </a:rPr>
              <a:t> </a:t>
            </a:r>
            <a:r>
              <a:rPr lang="sv-SE" dirty="0" err="1" smtClean="0">
                <a:solidFill>
                  <a:srgbClr val="C00000"/>
                </a:solidFill>
              </a:rPr>
              <a:t>each</a:t>
            </a:r>
            <a:r>
              <a:rPr lang="sv-SE" dirty="0" smtClean="0">
                <a:solidFill>
                  <a:srgbClr val="C00000"/>
                </a:solidFill>
              </a:rPr>
              <a:t> </a:t>
            </a:r>
            <a:r>
              <a:rPr lang="sv-SE" dirty="0" err="1" smtClean="0">
                <a:solidFill>
                  <a:srgbClr val="C00000"/>
                </a:solidFill>
              </a:rPr>
              <a:t>module</a:t>
            </a:r>
            <a:r>
              <a:rPr lang="sv-SE" dirty="0" smtClean="0">
                <a:solidFill>
                  <a:srgbClr val="C00000"/>
                </a:solidFill>
              </a:rPr>
              <a:t> </a:t>
            </a:r>
            <a:r>
              <a:rPr lang="sv-SE" dirty="0" err="1" smtClean="0">
                <a:solidFill>
                  <a:srgbClr val="C00000"/>
                </a:solidFill>
              </a:rPr>
              <a:t>could</a:t>
            </a:r>
            <a:r>
              <a:rPr lang="sv-SE" dirty="0" smtClean="0">
                <a:solidFill>
                  <a:srgbClr val="C00000"/>
                </a:solidFill>
              </a:rPr>
              <a:t> </a:t>
            </a:r>
            <a:r>
              <a:rPr lang="sv-SE" dirty="0" err="1" smtClean="0">
                <a:solidFill>
                  <a:srgbClr val="C00000"/>
                </a:solidFill>
              </a:rPr>
              <a:t>potentially</a:t>
            </a:r>
            <a:r>
              <a:rPr lang="sv-SE" dirty="0" smtClean="0">
                <a:solidFill>
                  <a:srgbClr val="C00000"/>
                </a:solidFill>
              </a:rPr>
              <a:t> </a:t>
            </a:r>
            <a:r>
              <a:rPr lang="sv-SE" dirty="0" err="1" smtClean="0">
                <a:solidFill>
                  <a:srgbClr val="C00000"/>
                </a:solidFill>
              </a:rPr>
              <a:t>enrich</a:t>
            </a:r>
            <a:r>
              <a:rPr lang="sv-SE" dirty="0" smtClean="0">
                <a:solidFill>
                  <a:srgbClr val="C00000"/>
                </a:solidFill>
              </a:rPr>
              <a:t> the </a:t>
            </a:r>
            <a:r>
              <a:rPr lang="sv-SE" dirty="0" err="1" smtClean="0">
                <a:solidFill>
                  <a:srgbClr val="C00000"/>
                </a:solidFill>
              </a:rPr>
              <a:t>symbology</a:t>
            </a:r>
            <a:r>
              <a:rPr lang="sv-SE" dirty="0">
                <a:solidFill>
                  <a:srgbClr val="C00000"/>
                </a:solidFill>
              </a:rPr>
              <a:t>.</a:t>
            </a:r>
            <a:endParaRPr lang="en-US" dirty="0">
              <a:solidFill>
                <a:srgbClr val="C00000"/>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7185" y="2544316"/>
            <a:ext cx="2709229" cy="1676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3356992"/>
            <a:ext cx="2709229" cy="1676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p:nvPr/>
        </p:nvCxnSpPr>
        <p:spPr>
          <a:xfrm flipV="1">
            <a:off x="3419872" y="1844824"/>
            <a:ext cx="1584176" cy="20210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796136" y="4869160"/>
            <a:ext cx="1656184" cy="1646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851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sv-SE" sz="2800" dirty="0" smtClean="0"/>
              <a:t>Conclusion 2</a:t>
            </a:r>
            <a:endParaRPr lang="en-US" sz="2800" dirty="0"/>
          </a:p>
        </p:txBody>
      </p:sp>
      <p:sp>
        <p:nvSpPr>
          <p:cNvPr id="2" name="Content Placeholder 1"/>
          <p:cNvSpPr>
            <a:spLocks noGrp="1"/>
          </p:cNvSpPr>
          <p:nvPr>
            <p:ph idx="1"/>
          </p:nvPr>
        </p:nvSpPr>
        <p:spPr/>
        <p:txBody>
          <a:bodyPr>
            <a:normAutofit fontScale="85000" lnSpcReduction="10000"/>
          </a:bodyPr>
          <a:lstStyle/>
          <a:p>
            <a:r>
              <a:rPr lang="sv-SE" dirty="0" smtClean="0"/>
              <a:t>By allowing </a:t>
            </a:r>
            <a:r>
              <a:rPr lang="sv-SE" dirty="0" smtClean="0"/>
              <a:t>one of </a:t>
            </a:r>
            <a:r>
              <a:rPr lang="sv-SE" dirty="0" smtClean="0"/>
              <a:t>the user’s financial data providers to ”enrich” the basic cashtag into a Financial Object – you get a better experience within Symphony as well as provide connectivity to applications that do not understand the original identifier used.</a:t>
            </a:r>
          </a:p>
          <a:p>
            <a:r>
              <a:rPr lang="sv-SE" dirty="0" smtClean="0"/>
              <a:t>By allowing each application to specify with identifiers it understands – links can be enabled/disabled based on what is in the enriched object</a:t>
            </a:r>
            <a:r>
              <a:rPr lang="sv-SE" dirty="0" smtClean="0"/>
              <a:t>.</a:t>
            </a:r>
          </a:p>
          <a:p>
            <a:r>
              <a:rPr lang="sv-SE" dirty="0" smtClean="0"/>
              <a:t>If more than one module/data provider can ”enrich” the object – we also need some form of error or mismatch handling.</a:t>
            </a:r>
            <a:endParaRPr lang="en-US" dirty="0"/>
          </a:p>
        </p:txBody>
      </p:sp>
    </p:spTree>
    <p:extLst>
      <p:ext uri="{BB962C8B-B14F-4D97-AF65-F5344CB8AC3E}">
        <p14:creationId xmlns:p14="http://schemas.microsoft.com/office/powerpoint/2010/main" val="1546032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13031</TotalTime>
  <Words>353</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Standard ”hovercard” show basic details and app/entity links</vt:lpstr>
      <vt:lpstr>FactSet can understand and translate various identifiers</vt:lpstr>
      <vt:lpstr>DJ understands several different identifiers</vt:lpstr>
      <vt:lpstr>Conclusion 1</vt:lpstr>
      <vt:lpstr>Use Case 1 – Standard Hover Card</vt:lpstr>
      <vt:lpstr>Use Case 2 – FDS renderer/Hover Card</vt:lpstr>
      <vt:lpstr>Use Case 3 – DJ renderer/Hover Card</vt:lpstr>
      <vt:lpstr>Conclusion 2</vt:lpstr>
    </vt:vector>
  </TitlesOfParts>
  <Company>FactSet Research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FactSet Bot to responds with details</dc:title>
  <dc:creator>Johan Sandersson</dc:creator>
  <cp:lastModifiedBy>Johan Sandersson</cp:lastModifiedBy>
  <cp:revision>19</cp:revision>
  <dcterms:created xsi:type="dcterms:W3CDTF">2016-05-06T16:22:20Z</dcterms:created>
  <dcterms:modified xsi:type="dcterms:W3CDTF">2016-05-25T10:54:50Z</dcterms:modified>
</cp:coreProperties>
</file>