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OpenFin started FDC3: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 level of churn in App landscape as Vendors leverage new tech, and new fintechs produce more and more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Digital transformation within banks drives more internal development and new models taken from Web and mobile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Platforms (Bloomberg, Eikon, Symphony) offer some solutions with a walled garden approach - but they are incomplete - and organizations want their own as well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Interop today is usually done as one-off agreements between application developers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 falls to the person at the desk to stich things together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finosfoundation.atlassian.net/wiki/spaces/FDC3/overview" TargetMode="External"/><Relationship Id="rId4" Type="http://schemas.openxmlformats.org/officeDocument/2006/relationships/hyperlink" Target="https://finosfoundation.atlassian.net/wiki/spaces/FDC3/pages/85393412/Context+Data+Working+Group" TargetMode="External"/><Relationship Id="rId11" Type="http://schemas.openxmlformats.org/officeDocument/2006/relationships/hyperlink" Target="mailto:fdc3@finos.org" TargetMode="External"/><Relationship Id="rId10" Type="http://schemas.openxmlformats.org/officeDocument/2006/relationships/hyperlink" Target="https://github.com/FDC3/FDC3/blob/master/README.md" TargetMode="External"/><Relationship Id="rId12" Type="http://schemas.openxmlformats.org/officeDocument/2006/relationships/hyperlink" Target="mailto:fdc3-pmc@finos.org" TargetMode="External"/><Relationship Id="rId9" Type="http://schemas.openxmlformats.org/officeDocument/2006/relationships/hyperlink" Target="https://github.com/FDC3" TargetMode="External"/><Relationship Id="rId5" Type="http://schemas.openxmlformats.org/officeDocument/2006/relationships/hyperlink" Target="https://finosfoundation.atlassian.net/wiki/spaces/FDC3/pages/83984435/Intents+Working+Group" TargetMode="External"/><Relationship Id="rId6" Type="http://schemas.openxmlformats.org/officeDocument/2006/relationships/hyperlink" Target="https://finosfoundation.atlassian.net/wiki/spaces/FDC3/pages/83918899/App+Directory+Working+Group" TargetMode="External"/><Relationship Id="rId7" Type="http://schemas.openxmlformats.org/officeDocument/2006/relationships/hyperlink" Target="https://finosfoundation.atlassian.net/wiki/spaces/FDC3/pages/92963924/API+Working+Group" TargetMode="External"/><Relationship Id="rId8" Type="http://schemas.openxmlformats.org/officeDocument/2006/relationships/hyperlink" Target="https://finosfoundation.atlassian.net/wiki/spaces/FDC3/pages/169738241/Use+Case+Working+Group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fdc3@fino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01010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460950" y="1229250"/>
            <a:ext cx="8222100" cy="1737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FD</a:t>
            </a:r>
            <a:r>
              <a:rPr lang="en" sz="9600">
                <a:solidFill>
                  <a:srgbClr val="504CFF"/>
                </a:solidFill>
              </a:rPr>
              <a:t>C</a:t>
            </a:r>
            <a:r>
              <a:rPr baseline="30000" lang="en" sz="9600">
                <a:solidFill>
                  <a:srgbClr val="504CFF"/>
                </a:solidFill>
              </a:rPr>
              <a:t>3</a:t>
            </a:r>
            <a:endParaRPr baseline="30000" sz="9600">
              <a:solidFill>
                <a:srgbClr val="504CFF"/>
              </a:solidFill>
            </a:endParaRP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460950" y="2966845"/>
            <a:ext cx="8222100" cy="84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Program</a:t>
            </a:r>
            <a:r>
              <a:rPr lang="en" sz="3600"/>
              <a:t> Summary</a:t>
            </a:r>
            <a:endParaRPr sz="3600"/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90000" y="142250"/>
            <a:ext cx="900774" cy="1269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01010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FD</a:t>
            </a:r>
            <a:r>
              <a:rPr lang="en" sz="9600">
                <a:solidFill>
                  <a:srgbClr val="504CFF"/>
                </a:solidFill>
              </a:rPr>
              <a:t>C</a:t>
            </a:r>
            <a:r>
              <a:rPr baseline="30000" lang="en" sz="9600">
                <a:solidFill>
                  <a:srgbClr val="504CFF"/>
                </a:solidFill>
              </a:rPr>
              <a:t>3</a:t>
            </a:r>
            <a:endParaRPr/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90000" y="142250"/>
            <a:ext cx="900774" cy="1269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504CFF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0" y="738725"/>
            <a:ext cx="91440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State of Desktop Interop in Finance</a:t>
            </a:r>
            <a:endParaRPr/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en" sz="2400">
                <a:solidFill>
                  <a:srgbClr val="000000"/>
                </a:solidFill>
              </a:rPr>
              <a:t>Countless Apps. Internal and Vendor developed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en" sz="2400">
                <a:solidFill>
                  <a:srgbClr val="000000"/>
                </a:solidFill>
              </a:rPr>
              <a:t>Digital Transformation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en" sz="2400">
                <a:solidFill>
                  <a:srgbClr val="000000"/>
                </a:solidFill>
              </a:rPr>
              <a:t>Many Platforms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en" sz="2400">
                <a:solidFill>
                  <a:srgbClr val="000000"/>
                </a:solidFill>
              </a:rPr>
              <a:t>Bilateral interop is expensive 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en" sz="2400">
                <a:solidFill>
                  <a:srgbClr val="000000"/>
                </a:solidFill>
              </a:rPr>
              <a:t>Humans remain the primary interop layer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Today, each connection is bespoke 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FDC3 standards make these automatic</a:t>
            </a:r>
            <a:endParaRPr/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1284" y="0"/>
            <a:ext cx="6507041" cy="4671599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 rot="-5400000">
            <a:off x="-1894625" y="1972100"/>
            <a:ext cx="4671600" cy="6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Workflows on a Financial Desktop</a:t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504CFF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FDC</a:t>
            </a:r>
            <a:r>
              <a:rPr baseline="30000" lang="en"/>
              <a:t>3</a:t>
            </a:r>
            <a:r>
              <a:rPr lang="en"/>
              <a:t>?</a:t>
            </a:r>
            <a:endParaRPr/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282725" y="1919075"/>
            <a:ext cx="86235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Financial Desktop Connectivity and Collaboration Consortium</a:t>
            </a:r>
            <a:endParaRPr sz="2400"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Industry wide standards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Socialization of ideas, problems and solutions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Reference Implementations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Part of the FinOS Foundation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Founded by OpenFin in 2017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Open Source - Apache 2.0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504CFF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/>
        </p:nvSpPr>
        <p:spPr>
          <a:xfrm>
            <a:off x="237925" y="214125"/>
            <a:ext cx="8779200" cy="43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Who is participating?</a:t>
            </a:r>
            <a:endParaRPr sz="36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Technical Working Group:</a:t>
            </a:r>
            <a:endParaRPr sz="18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40+</a:t>
            </a:r>
            <a:r>
              <a:rPr lang="en" sz="1800"/>
              <a:t> Participating Organizations</a:t>
            </a:r>
            <a:endParaRPr sz="1800"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major sell-side firms</a:t>
            </a:r>
            <a:endParaRPr sz="1800"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major buy-side firms</a:t>
            </a:r>
            <a:endParaRPr sz="1800"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cross-industry vendors representing:</a:t>
            </a:r>
            <a:endParaRPr sz="1800"/>
          </a:p>
          <a:p>
            <a: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Financial Data</a:t>
            </a:r>
            <a:endParaRPr sz="1800"/>
          </a:p>
          <a:p>
            <a: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Trading</a:t>
            </a:r>
            <a:endParaRPr sz="1800"/>
          </a:p>
          <a:p>
            <a: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Communication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Monthly meeting attendance of ~50 contributors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50+ members of the FDC3 Github Organization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Open participation - not exclusive to OpenFin or FinOS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504CFF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237925" y="214125"/>
            <a:ext cx="8779200" cy="43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FDC3 Working Groups</a:t>
            </a:r>
            <a:endParaRPr sz="36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App Directory</a:t>
            </a:r>
            <a:endParaRPr sz="1800"/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Providing strong app identity and discoverability across the industry</a:t>
            </a:r>
            <a:endParaRPr sz="1800"/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Context Data</a:t>
            </a:r>
            <a:endParaRPr sz="1800"/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Defining common identifiers shared across the desktop</a:t>
            </a:r>
            <a:endParaRPr sz="1800"/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Intents</a:t>
            </a:r>
            <a:endParaRPr sz="1800"/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Creating common identifiers for financial workflows</a:t>
            </a:r>
            <a:endParaRPr sz="1800"/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API </a:t>
            </a:r>
            <a:endParaRPr sz="1800"/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Specifications of baseline APIs for interoperability</a:t>
            </a:r>
            <a:endParaRPr sz="1800"/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Use Cases</a:t>
            </a:r>
            <a:endParaRPr sz="1800"/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Identifying and detailing critical use cases for interoperability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9275" y="152400"/>
            <a:ext cx="4637628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 rot="-5400000">
            <a:off x="-2212100" y="2232900"/>
            <a:ext cx="5132400" cy="6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Working Group Flow</a:t>
            </a: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01010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237925" y="214125"/>
            <a:ext cx="8779200" cy="43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Resources</a:t>
            </a:r>
            <a:endParaRPr sz="36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FinOS Confluence: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u="sng">
                <a:solidFill>
                  <a:schemeClr val="hlink"/>
                </a:solidFill>
                <a:hlinkClick r:id="rId3"/>
              </a:rPr>
              <a:t>Overview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u="sng">
                <a:solidFill>
                  <a:schemeClr val="hlink"/>
                </a:solidFill>
                <a:hlinkClick r:id="rId4"/>
              </a:rPr>
              <a:t>Context Data Working Group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u="sng">
                <a:solidFill>
                  <a:schemeClr val="hlink"/>
                </a:solidFill>
                <a:hlinkClick r:id="rId5"/>
              </a:rPr>
              <a:t>Intents Working Group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u="sng">
                <a:solidFill>
                  <a:schemeClr val="hlink"/>
                </a:solidFill>
                <a:hlinkClick r:id="rId6"/>
              </a:rPr>
              <a:t>App Directory Working Group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u="sng">
                <a:solidFill>
                  <a:schemeClr val="hlink"/>
                </a:solidFill>
                <a:hlinkClick r:id="rId7"/>
              </a:rPr>
              <a:t>API Working Group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u="sng">
                <a:solidFill>
                  <a:schemeClr val="hlink"/>
                </a:solidFill>
                <a:hlinkClick r:id="rId8"/>
              </a:rPr>
              <a:t>Use Case Working Group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Github: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u="sng">
                <a:solidFill>
                  <a:schemeClr val="hlink"/>
                </a:solidFill>
                <a:hlinkClick r:id="rId9"/>
              </a:rPr>
              <a:t>Organization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u="sng">
                <a:solidFill>
                  <a:schemeClr val="hlink"/>
                </a:solidFill>
                <a:hlinkClick r:id="rId10"/>
              </a:rPr>
              <a:t>Charter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Mailing Lists:</a:t>
            </a:r>
            <a:endParaRPr sz="18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u="sng">
                <a:solidFill>
                  <a:schemeClr val="hlink"/>
                </a:solidFill>
                <a:hlinkClick r:id="rId11"/>
              </a:rPr>
              <a:t>fdc3@finos.org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f</a:t>
            </a:r>
            <a:r>
              <a:rPr lang="en" u="sng">
                <a:solidFill>
                  <a:schemeClr val="hlink"/>
                </a:solidFill>
                <a:hlinkClick r:id="rId12"/>
              </a:rPr>
              <a:t>dc3-pmc@finos.org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504CFF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71900" y="680600"/>
            <a:ext cx="71706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How to Get Involved</a:t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Join the mailing list: </a:t>
            </a:r>
            <a:r>
              <a:rPr lang="en" u="sng">
                <a:solidFill>
                  <a:schemeClr val="hlink"/>
                </a:solidFill>
                <a:hlinkClick r:id="rId3"/>
              </a:rPr>
              <a:t>fdc3@finos.org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Document and share use cases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Participate in a Working Group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Implement the standards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Contribute to reference implementations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Provide feedback on proposals, drafts, and specifications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>
                <a:solidFill>
                  <a:srgbClr val="000000"/>
                </a:solidFill>
              </a:rPr>
              <a:t>Contribute to the steering meeting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