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0" r:id="rId4"/>
    <p:sldMasterId id="2147483701" r:id="rId5"/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9DB478F-3F33-415A-989E-03FD7E6A2768}">
  <a:tblStyle styleId="{49DB478F-3F33-415A-989E-03FD7E6A27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Medium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3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2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5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4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7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6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9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8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9bfbbfa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9bfbbfa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427bee11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427bee1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427bee11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427bee11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427bee11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427bee1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427bee11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427bee11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427bee1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427bee1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679c8fdc3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679c8fdc3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12f829b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12f829b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427bee11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427bee11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427bee11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427bee11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427bee11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427bee11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427bee1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427bee1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27bee1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27bee1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427bee11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427bee1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427bee1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427bee1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15771" l="1021" r="-1192" t="5214"/>
          <a:stretch/>
        </p:blipFill>
        <p:spPr>
          <a:xfrm>
            <a:off x="-194" y="0"/>
            <a:ext cx="39093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121546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962" y="553092"/>
            <a:ext cx="1090862" cy="87779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5012904" y="1927144"/>
            <a:ext cx="3790200" cy="1258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  <a:defRPr sz="2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025676" y="3479775"/>
            <a:ext cx="2337000" cy="87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orient="horz" pos="2268">
          <p15:clr>
            <a:srgbClr val="F9AD4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in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3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744862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Side Bar">
  <p:cSld name="TITLE_AND_TWO_COLUMNS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6665042" y="1042800"/>
            <a:ext cx="2481300" cy="36744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5" y="1042350"/>
            <a:ext cx="60810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6855684" y="1798388"/>
            <a:ext cx="2103900" cy="245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7"/>
          <p:cNvSpPr txBox="1"/>
          <p:nvPr>
            <p:ph idx="3" type="subTitle"/>
          </p:nvPr>
        </p:nvSpPr>
        <p:spPr>
          <a:xfrm>
            <a:off x="6855684" y="1212131"/>
            <a:ext cx="21039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CUSTO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old">
  <p:cSld name="CUSTOM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D7C8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Teal">
  <p:cSld name="CUSTOM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Blue">
  <p:cSld name="CUSTOM_1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reen">
  <p:cSld name="CUSTOM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5" name="Google Shape;105;p22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Blue">
  <p:cSld name="CUSTOM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14" name="Google Shape;11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Teal">
  <p:cSld name="CUSTOM_2_1">
    <p:bg>
      <p:bgPr>
        <a:solidFill>
          <a:srgbClr val="6BCAB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25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19" name="Google Shape;11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Yellow">
  <p:cSld name="CUSTOM_2_1_1">
    <p:bg>
      <p:bgPr>
        <a:solidFill>
          <a:srgbClr val="6BCAB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D6C7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6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4" name="Google Shape;12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Green">
  <p:cSld name="CUSTOM_2_1_1_1">
    <p:bg>
      <p:bgPr>
        <a:solidFill>
          <a:srgbClr val="6BCAB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42AF2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2">
            <a:alphaModFix/>
          </a:blip>
          <a:srcRect b="15771" l="1021" r="-1192" t="5214"/>
          <a:stretch/>
        </p:blipFill>
        <p:spPr>
          <a:xfrm>
            <a:off x="-194" y="0"/>
            <a:ext cx="390937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962" y="553092"/>
            <a:ext cx="1090862" cy="877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>
            <p:ph type="ctrTitle"/>
          </p:nvPr>
        </p:nvSpPr>
        <p:spPr>
          <a:xfrm>
            <a:off x="5012904" y="1927144"/>
            <a:ext cx="3790200" cy="1258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  <a:defRPr sz="2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3" name="Google Shape;143;p29"/>
          <p:cNvSpPr txBox="1"/>
          <p:nvPr>
            <p:ph idx="1" type="subTitle"/>
          </p:nvPr>
        </p:nvSpPr>
        <p:spPr>
          <a:xfrm>
            <a:off x="5025676" y="3479775"/>
            <a:ext cx="2337000" cy="87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orient="horz" pos="2268">
          <p15:clr>
            <a:srgbClr val="F9AD4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in 2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311703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744862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Side Bar">
  <p:cSld name="TITLE_AND_TWO_COLUMNS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6665042" y="1042800"/>
            <a:ext cx="2481300" cy="36744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32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311705" y="1042350"/>
            <a:ext cx="60810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2" type="body"/>
          </p:nvPr>
        </p:nvSpPr>
        <p:spPr>
          <a:xfrm>
            <a:off x="6855684" y="1798388"/>
            <a:ext cx="2103900" cy="245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32"/>
          <p:cNvSpPr txBox="1"/>
          <p:nvPr>
            <p:ph idx="3" type="subTitle"/>
          </p:nvPr>
        </p:nvSpPr>
        <p:spPr>
          <a:xfrm>
            <a:off x="6855684" y="1212131"/>
            <a:ext cx="21039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CUSTOM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old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D7C8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4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Teal">
  <p:cSld name="CUSTOM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5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2" name="Google Shape;172;p35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Blue">
  <p:cSld name="CUSTOM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6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6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8" name="Google Shape;178;p36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reen">
  <p:cSld name="CUSTOM_1_1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37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7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4" name="Google Shape;184;p37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5" name="Google Shape;185;p37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8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Blue">
  <p:cSld name="CUSTOM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39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3" name="Google Shape;19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Teal">
  <p:cSld name="CUSTOM_2_1">
    <p:bg>
      <p:bgPr>
        <a:solidFill>
          <a:srgbClr val="6BCABA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7" name="Google Shape;197;p40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8" name="Google Shape;19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Yellow">
  <p:cSld name="CUSTOM_2_1_1">
    <p:bg>
      <p:bgPr>
        <a:solidFill>
          <a:srgbClr val="6BCABA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D6C7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41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3" name="Google Shape;20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 Green">
  <p:cSld name="CUSTOM_2_1_1_1">
    <p:bg>
      <p:bgPr>
        <a:solidFill>
          <a:srgbClr val="6BCABA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42AF2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2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42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8" name="Google Shape;20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/>
          <p:nvPr>
            <p:ph type="title"/>
          </p:nvPr>
        </p:nvSpPr>
        <p:spPr>
          <a:xfrm>
            <a:off x="633413" y="357188"/>
            <a:ext cx="78771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1" type="body"/>
          </p:nvPr>
        </p:nvSpPr>
        <p:spPr>
          <a:xfrm>
            <a:off x="633413" y="1214438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60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1pPr>
            <a:lvl2pPr indent="-260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2pPr>
            <a:lvl3pPr indent="-2603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3pPr>
            <a:lvl4pPr indent="-2603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4pPr>
            <a:lvl5pPr indent="-2603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Char char="▪"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8888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45"/>
          <p:cNvPicPr preferRelativeResize="0"/>
          <p:nvPr/>
        </p:nvPicPr>
        <p:blipFill rotWithShape="1">
          <a:blip r:embed="rId2">
            <a:alphaModFix/>
          </a:blip>
          <a:srcRect b="15771" l="1021" r="-1192" t="5214"/>
          <a:stretch/>
        </p:blipFill>
        <p:spPr>
          <a:xfrm>
            <a:off x="-194" y="0"/>
            <a:ext cx="39093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/>
          <p:nvPr/>
        </p:nvSpPr>
        <p:spPr>
          <a:xfrm>
            <a:off x="5121546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962" y="553092"/>
            <a:ext cx="1090862" cy="8777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5"/>
          <p:cNvSpPr txBox="1"/>
          <p:nvPr>
            <p:ph type="ctrTitle"/>
          </p:nvPr>
        </p:nvSpPr>
        <p:spPr>
          <a:xfrm>
            <a:off x="5012904" y="1927144"/>
            <a:ext cx="3790200" cy="1258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  <a:defRPr sz="2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6" name="Google Shape;226;p45"/>
          <p:cNvSpPr txBox="1"/>
          <p:nvPr>
            <p:ph idx="1" type="subTitle"/>
          </p:nvPr>
        </p:nvSpPr>
        <p:spPr>
          <a:xfrm>
            <a:off x="5025676" y="3479775"/>
            <a:ext cx="2337000" cy="87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orient="horz" pos="2268">
          <p15:clr>
            <a:srgbClr val="F9AD4C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x">
  <p:cSld name="TITLE_AND_BOD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46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in 2 Columns" type="twoColTx">
  <p:cSld name="TITLE_AND_TWO_COLUMN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47"/>
          <p:cNvSpPr txBox="1"/>
          <p:nvPr>
            <p:ph idx="1" type="body"/>
          </p:nvPr>
        </p:nvSpPr>
        <p:spPr>
          <a:xfrm>
            <a:off x="311703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233" name="Google Shape;233;p47"/>
          <p:cNvSpPr txBox="1"/>
          <p:nvPr>
            <p:ph idx="2" type="body"/>
          </p:nvPr>
        </p:nvSpPr>
        <p:spPr>
          <a:xfrm>
            <a:off x="4744862" y="1042350"/>
            <a:ext cx="40875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Side Bar">
  <p:cSld name="TITLE_AND_TWO_COLUMNS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/>
          <p:nvPr/>
        </p:nvSpPr>
        <p:spPr>
          <a:xfrm>
            <a:off x="6665042" y="1042800"/>
            <a:ext cx="2481300" cy="36744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6" name="Google Shape;236;p48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311705" y="1042350"/>
            <a:ext cx="60810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/>
            </a:lvl3pPr>
            <a:lvl4pPr indent="-285750" lvl="3" marL="18288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5pPr>
            <a:lvl6pPr indent="-285750" lvl="5" marL="27432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6pPr>
            <a:lvl7pPr indent="-285750" lvl="6" marL="32004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7pPr>
            <a:lvl8pPr indent="-285750" lvl="7" marL="365760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800"/>
              </a:spcBef>
              <a:spcAft>
                <a:spcPts val="800"/>
              </a:spcAft>
              <a:buSzPts val="900"/>
              <a:buChar char="▪"/>
              <a:defRPr/>
            </a:lvl9pPr>
          </a:lstStyle>
          <a:p/>
        </p:txBody>
      </p:sp>
      <p:sp>
        <p:nvSpPr>
          <p:cNvPr id="238" name="Google Shape;238;p48"/>
          <p:cNvSpPr txBox="1"/>
          <p:nvPr>
            <p:ph idx="2" type="body"/>
          </p:nvPr>
        </p:nvSpPr>
        <p:spPr>
          <a:xfrm>
            <a:off x="6855684" y="1798388"/>
            <a:ext cx="2103900" cy="245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Char char="▪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9" name="Google Shape;239;p48"/>
          <p:cNvSpPr txBox="1"/>
          <p:nvPr>
            <p:ph idx="3" type="subTitle"/>
          </p:nvPr>
        </p:nvSpPr>
        <p:spPr>
          <a:xfrm>
            <a:off x="6855684" y="1212131"/>
            <a:ext cx="21039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CUSTOM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old">
  <p:cSld name="CUSTOM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D7C82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50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0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5" name="Google Shape;245;p50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6" name="Google Shape;246;p50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Teal">
  <p:cSld name="CUSTOM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51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1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1" name="Google Shape;251;p51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51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Blue">
  <p:cSld name="CUSTOM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2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52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2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7" name="Google Shape;257;p52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8" name="Google Shape;258;p52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Green">
  <p:cSld name="CUSTOM_1_1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/>
          <p:nvPr/>
        </p:nvSpPr>
        <p:spPr>
          <a:xfrm>
            <a:off x="0" y="0"/>
            <a:ext cx="9146400" cy="51435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53"/>
          <p:cNvPicPr preferRelativeResize="0"/>
          <p:nvPr/>
        </p:nvPicPr>
        <p:blipFill rotWithShape="1">
          <a:blip r:embed="rId2">
            <a:alphaModFix/>
          </a:blip>
          <a:srcRect b="20902" l="48" r="2113" t="-1082"/>
          <a:stretch/>
        </p:blipFill>
        <p:spPr>
          <a:xfrm>
            <a:off x="5481362" y="133589"/>
            <a:ext cx="3664927" cy="5009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3"/>
          <p:cNvSpPr txBox="1"/>
          <p:nvPr/>
        </p:nvSpPr>
        <p:spPr>
          <a:xfrm>
            <a:off x="276203" y="4754605"/>
            <a:ext cx="1097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Light"/>
              <a:buNone/>
            </a:pPr>
            <a:r>
              <a:rPr b="0" i="1" lang="en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endParaRPr b="0" i="1" sz="11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3" name="Google Shape;263;p53"/>
          <p:cNvSpPr txBox="1"/>
          <p:nvPr>
            <p:ph type="title"/>
          </p:nvPr>
        </p:nvSpPr>
        <p:spPr>
          <a:xfrm>
            <a:off x="243642" y="946219"/>
            <a:ext cx="4634700" cy="12882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4" name="Google Shape;264;p53"/>
          <p:cNvSpPr txBox="1"/>
          <p:nvPr>
            <p:ph idx="1" type="subTitle"/>
          </p:nvPr>
        </p:nvSpPr>
        <p:spPr>
          <a:xfrm>
            <a:off x="243905" y="2279681"/>
            <a:ext cx="4634700" cy="1043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>
  <p:cSld name="CUSTOM_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5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5"/>
          <p:cNvSpPr txBox="1"/>
          <p:nvPr/>
        </p:nvSpPr>
        <p:spPr>
          <a:xfrm>
            <a:off x="6827008" y="3822769"/>
            <a:ext cx="1896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finos.org</a:t>
            </a:r>
            <a:endParaRPr sz="14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0" name="Google Shape;270;p55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71" name="Google Shape;271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91" y="405263"/>
            <a:ext cx="1078669" cy="15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 - Non confidential">
  <p:cSld name="TITLE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/>
          <p:nvPr/>
        </p:nvSpPr>
        <p:spPr>
          <a:xfrm>
            <a:off x="-188" y="38"/>
            <a:ext cx="9146400" cy="51435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56"/>
          <p:cNvPicPr preferRelativeResize="0"/>
          <p:nvPr/>
        </p:nvPicPr>
        <p:blipFill rotWithShape="1">
          <a:blip r:embed="rId2">
            <a:alphaModFix/>
          </a:blip>
          <a:srcRect b="15771" l="1021" r="-1192" t="5214"/>
          <a:stretch/>
        </p:blipFill>
        <p:spPr>
          <a:xfrm>
            <a:off x="-194" y="0"/>
            <a:ext cx="390937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962" y="553092"/>
            <a:ext cx="1090862" cy="87779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6"/>
          <p:cNvSpPr txBox="1"/>
          <p:nvPr>
            <p:ph type="ctrTitle"/>
          </p:nvPr>
        </p:nvSpPr>
        <p:spPr>
          <a:xfrm>
            <a:off x="5012904" y="1927144"/>
            <a:ext cx="3790200" cy="1258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  <a:defRPr sz="2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7" name="Google Shape;277;p56"/>
          <p:cNvSpPr txBox="1"/>
          <p:nvPr>
            <p:ph idx="1" type="subTitle"/>
          </p:nvPr>
        </p:nvSpPr>
        <p:spPr>
          <a:xfrm>
            <a:off x="5025676" y="3479775"/>
            <a:ext cx="2337000" cy="87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  <p15:guide id="2" orient="horz" pos="2268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2700"/>
              <a:buFont typeface="Montserrat Light"/>
              <a:buNone/>
              <a:defRPr sz="2700">
                <a:solidFill>
                  <a:srgbClr val="0086B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1500"/>
              <a:buFont typeface="Montserrat Light"/>
              <a:buChar char="▪"/>
              <a:defRPr sz="15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0086BF"/>
              </a:buClr>
              <a:buSzPts val="1400"/>
              <a:buFont typeface="Montserrat Light"/>
              <a:buChar char="▪"/>
              <a:defRPr sz="14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1100"/>
              <a:buFont typeface="Montserrat Light"/>
              <a:buChar char="▪"/>
              <a:defRPr sz="11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85750" lvl="3" marL="18288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85750" lvl="5" marL="27432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85750" lvl="6" marL="3200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85750" lvl="7" marL="3657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85750" lvl="8" marL="4114800" rtl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5724476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finos.</a:t>
            </a: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org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342986" y="4713313"/>
            <a:ext cx="8460300" cy="0"/>
          </a:xfrm>
          <a:prstGeom prst="straightConnector1">
            <a:avLst/>
          </a:prstGeom>
          <a:noFill/>
          <a:ln cap="flat" cmpd="sng" w="9525">
            <a:solidFill>
              <a:srgbClr val="A2ACA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77507" l="0" r="41704" t="0"/>
          <a:stretch/>
        </p:blipFill>
        <p:spPr>
          <a:xfrm>
            <a:off x="342986" y="4860203"/>
            <a:ext cx="496464" cy="1543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89868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Fintech Open Source Foundation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06B4A"/>
          </p15:clr>
        </p15:guide>
        <p15:guide id="2" pos="5545">
          <p15:clr>
            <a:srgbClr val="F06B4A"/>
          </p15:clr>
        </p15:guide>
        <p15:guide id="3" orient="horz" pos="255">
          <p15:clr>
            <a:srgbClr val="F06B4A"/>
          </p15:clr>
        </p15:guide>
        <p15:guide id="4" orient="horz" pos="728">
          <p15:clr>
            <a:srgbClr val="F06B4A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2700"/>
              <a:buFont typeface="Montserrat Light"/>
              <a:buNone/>
              <a:defRPr sz="2700">
                <a:solidFill>
                  <a:srgbClr val="0086B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1500"/>
              <a:buFont typeface="Montserrat Light"/>
              <a:buChar char="▪"/>
              <a:defRPr sz="15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0086BF"/>
              </a:buClr>
              <a:buSzPts val="1400"/>
              <a:buFont typeface="Montserrat Light"/>
              <a:buChar char="▪"/>
              <a:defRPr sz="14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1100"/>
              <a:buFont typeface="Montserrat Light"/>
              <a:buChar char="▪"/>
              <a:defRPr sz="11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85750" lvl="3" marL="18288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85750" lvl="5" marL="27432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85750" lvl="6" marL="3200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85750" lvl="7" marL="3657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85750" lvl="8" marL="4114800" rtl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803302" y="4732050"/>
            <a:ext cx="26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8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5724476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finos.</a:t>
            </a: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org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35" name="Google Shape;135;p28"/>
          <p:cNvCxnSpPr/>
          <p:nvPr/>
        </p:nvCxnSpPr>
        <p:spPr>
          <a:xfrm>
            <a:off x="342986" y="4713313"/>
            <a:ext cx="8460300" cy="0"/>
          </a:xfrm>
          <a:prstGeom prst="straightConnector1">
            <a:avLst/>
          </a:prstGeom>
          <a:noFill/>
          <a:ln cap="flat" cmpd="sng" w="9525">
            <a:solidFill>
              <a:srgbClr val="A2ACA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28"/>
          <p:cNvPicPr preferRelativeResize="0"/>
          <p:nvPr/>
        </p:nvPicPr>
        <p:blipFill rotWithShape="1">
          <a:blip r:embed="rId1">
            <a:alphaModFix/>
          </a:blip>
          <a:srcRect b="77507" l="0" r="41704" t="0"/>
          <a:stretch/>
        </p:blipFill>
        <p:spPr>
          <a:xfrm>
            <a:off x="342986" y="4860203"/>
            <a:ext cx="496464" cy="154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889868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Fintech Open Source Foundation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06B4A"/>
          </p15:clr>
        </p15:guide>
        <p15:guide id="2" pos="5545">
          <p15:clr>
            <a:srgbClr val="F06B4A"/>
          </p15:clr>
        </p15:guide>
        <p15:guide id="3" orient="horz" pos="255">
          <p15:clr>
            <a:srgbClr val="F06B4A"/>
          </p15:clr>
        </p15:guide>
        <p15:guide id="4" orient="horz" pos="728">
          <p15:clr>
            <a:srgbClr val="F06B4A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2700"/>
              <a:buFont typeface="Montserrat Light"/>
              <a:buNone/>
              <a:defRPr sz="2700">
                <a:solidFill>
                  <a:srgbClr val="0086B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23850" lvl="0" marL="4572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86BF"/>
              </a:buClr>
              <a:buSzPts val="1500"/>
              <a:buFont typeface="Montserrat Light"/>
              <a:buChar char="▪"/>
              <a:defRPr sz="15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0086BF"/>
              </a:buClr>
              <a:buSzPts val="1400"/>
              <a:buFont typeface="Montserrat Light"/>
              <a:buChar char="▪"/>
              <a:defRPr sz="14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1100"/>
              <a:buFont typeface="Montserrat Light"/>
              <a:buChar char="▪"/>
              <a:defRPr sz="11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85750" lvl="3" marL="18288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85750" lvl="4" marL="22860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85750" lvl="5" marL="27432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85750" lvl="6" marL="32004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85750" lvl="7" marL="3657600" rtl="0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85750" lvl="8" marL="4114800" rtl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rgbClr val="6BCABA"/>
              </a:buClr>
              <a:buSzPts val="900"/>
              <a:buFont typeface="Montserrat Light"/>
              <a:buChar char="▪"/>
              <a:defRPr sz="900">
                <a:solidFill>
                  <a:srgbClr val="487A7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16" name="Google Shape;216;p44"/>
          <p:cNvSpPr txBox="1"/>
          <p:nvPr/>
        </p:nvSpPr>
        <p:spPr>
          <a:xfrm>
            <a:off x="5724476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finos.</a:t>
            </a: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org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17" name="Google Shape;217;p44"/>
          <p:cNvCxnSpPr/>
          <p:nvPr/>
        </p:nvCxnSpPr>
        <p:spPr>
          <a:xfrm>
            <a:off x="342986" y="4713313"/>
            <a:ext cx="8460300" cy="0"/>
          </a:xfrm>
          <a:prstGeom prst="straightConnector1">
            <a:avLst/>
          </a:prstGeom>
          <a:noFill/>
          <a:ln cap="flat" cmpd="sng" w="9525">
            <a:solidFill>
              <a:srgbClr val="A2ACA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44"/>
          <p:cNvPicPr preferRelativeResize="0"/>
          <p:nvPr/>
        </p:nvPicPr>
        <p:blipFill rotWithShape="1">
          <a:blip r:embed="rId1">
            <a:alphaModFix/>
          </a:blip>
          <a:srcRect b="77507" l="0" r="41704" t="0"/>
          <a:stretch/>
        </p:blipFill>
        <p:spPr>
          <a:xfrm>
            <a:off x="342986" y="4860203"/>
            <a:ext cx="496464" cy="15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4"/>
          <p:cNvSpPr txBox="1"/>
          <p:nvPr/>
        </p:nvSpPr>
        <p:spPr>
          <a:xfrm>
            <a:off x="889868" y="4869474"/>
            <a:ext cx="3086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Fintech Open Source Foundation</a:t>
            </a:r>
            <a:endParaRPr b="0" i="0" sz="800" u="none" cap="none" strike="noStrik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06B4A"/>
          </p15:clr>
        </p15:guide>
        <p15:guide id="2" pos="5545">
          <p15:clr>
            <a:srgbClr val="F06B4A"/>
          </p15:clr>
        </p15:guide>
        <p15:guide id="3" orient="horz" pos="255">
          <p15:clr>
            <a:srgbClr val="F06B4A"/>
          </p15:clr>
        </p15:guide>
        <p15:guide id="4" orient="horz" pos="728">
          <p15:clr>
            <a:srgbClr val="F06B4A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7"/>
          <p:cNvSpPr txBox="1"/>
          <p:nvPr>
            <p:ph type="ctrTitle"/>
          </p:nvPr>
        </p:nvSpPr>
        <p:spPr>
          <a:xfrm>
            <a:off x="5012904" y="1927144"/>
            <a:ext cx="3790200" cy="12585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risk mitigation among compliance practices</a:t>
            </a:r>
            <a:endParaRPr/>
          </a:p>
        </p:txBody>
      </p:sp>
      <p:sp>
        <p:nvSpPr>
          <p:cNvPr id="283" name="Google Shape;283;p57"/>
          <p:cNvSpPr txBox="1"/>
          <p:nvPr>
            <p:ph idx="1" type="subTitle"/>
          </p:nvPr>
        </p:nvSpPr>
        <p:spPr>
          <a:xfrm>
            <a:off x="5025675" y="3479775"/>
            <a:ext cx="2836500" cy="8778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Aaron Williamson</a:t>
            </a:r>
            <a:br>
              <a:rPr lang="en"/>
            </a:br>
            <a:r>
              <a:rPr lang="en"/>
              <a:t>Open Source Readiness Lead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00"/>
              <a:t>October 2019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6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Approval workflows</a:t>
            </a:r>
            <a:endParaRPr/>
          </a:p>
        </p:txBody>
      </p:sp>
      <p:sp>
        <p:nvSpPr>
          <p:cNvPr id="337" name="Google Shape;337;p66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enforce clearance of new OSS licenses, components, contributions through required channels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uses existing systems, integrates with automation and information management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bottleneck on people’s availability, opportunities for circumvention (esp. w/o automation), large backlog before common licenses and components are cleared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OSS - all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training, documentation, info mgmt, automation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7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</a:t>
            </a:r>
            <a:endParaRPr/>
          </a:p>
        </p:txBody>
      </p:sp>
      <p:sp>
        <p:nvSpPr>
          <p:cNvPr id="343" name="Google Shape;343;p67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build compliance and security checks into SDLC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identify issues as they arise, raise issues/tickets automatically, potentially comprehensive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major engineering effort, complexity multiplies with technologies, costly, false negatives &amp; positives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OSS - build &amp; source, proprietary mods, some sensitive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Worst for: OSS - partial &amp; binary, proprietary code, other sensitive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training, documentation, information management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8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review</a:t>
            </a:r>
            <a:endParaRPr/>
          </a:p>
        </p:txBody>
      </p:sp>
      <p:sp>
        <p:nvSpPr>
          <p:cNvPr id="349" name="Google Shape;349;p68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catch issues automation can’t, failsafe for automation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expands existing process, better than automation for IP leakage and some sensitive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highly manual, training-intensive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sensitive data, proprietary code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Worst for: everything else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training, documentation, information management, approval workflows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9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Audit</a:t>
            </a:r>
            <a:endParaRPr/>
          </a:p>
        </p:txBody>
      </p:sp>
      <p:sp>
        <p:nvSpPr>
          <p:cNvPr id="355" name="Google Shape;355;p69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identify issues in existing products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multiple approaches available, parallelizable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slow, expensive (in time or vendor tools), training-intensive, results age w/development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OSS - all, sensitive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Worst for: all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training, documentation, information management, automation (to keep results current)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0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Process-to-risk mapping</a:t>
            </a:r>
            <a:endParaRPr/>
          </a:p>
        </p:txBody>
      </p:sp>
      <p:graphicFrame>
        <p:nvGraphicFramePr>
          <p:cNvPr id="361" name="Google Shape;361;p70"/>
          <p:cNvGraphicFramePr/>
          <p:nvPr/>
        </p:nvGraphicFramePr>
        <p:xfrm>
          <a:off x="343000" y="86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{49DB478F-3F33-415A-989E-03FD7E6A2768}</a:tableStyleId>
              </a:tblPr>
              <a:tblGrid>
                <a:gridCol w="1853900"/>
                <a:gridCol w="888925"/>
                <a:gridCol w="589100"/>
                <a:gridCol w="1038800"/>
                <a:gridCol w="1029450"/>
                <a:gridCol w="1141875"/>
                <a:gridCol w="1226175"/>
                <a:gridCol w="692175"/>
              </a:tblGrid>
              <a:tr h="6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Docs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Info Mgmt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Approvals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Automation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Code review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Audit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OSS (build)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OSS (source)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OSS (partial)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5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OSS (container)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OSS (other)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Proprietary mods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Proprietary code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Sensitive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2" name="Google Shape;362;p70"/>
          <p:cNvSpPr txBox="1"/>
          <p:nvPr/>
        </p:nvSpPr>
        <p:spPr>
          <a:xfrm>
            <a:off x="2624850" y="1700450"/>
            <a:ext cx="5892900" cy="27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Which processes are you using to control for which risks?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1"/>
          <p:cNvSpPr txBox="1"/>
          <p:nvPr>
            <p:ph type="title"/>
          </p:nvPr>
        </p:nvSpPr>
        <p:spPr>
          <a:xfrm>
            <a:off x="342986" y="3514519"/>
            <a:ext cx="3243300" cy="1282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info@finos.org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managed via OSS compliance program</a:t>
            </a:r>
            <a:endParaRPr/>
          </a:p>
        </p:txBody>
      </p:sp>
      <p:sp>
        <p:nvSpPr>
          <p:cNvPr id="289" name="Google Shape;289;p58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Security vulnerabilities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Open source IP infringement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Disclosure of proprietary code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Disclosure of sensitive data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9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managed: open source dependencies</a:t>
            </a:r>
            <a:endParaRPr/>
          </a:p>
        </p:txBody>
      </p:sp>
      <p:sp>
        <p:nvSpPr>
          <p:cNvPr id="295" name="Google Shape;295;p59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Relevant to both s</a:t>
            </a:r>
            <a:r>
              <a:rPr lang="en" sz="1800"/>
              <a:t>ecurity vulnerabilities &amp; open source IP: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Explicit OSS dependencies (build system)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Local OSS dependencies - source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Local OSS dependencies - partial/snippets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Local OSS dependencies - containers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Local OSS dependencies - other binaries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Risks managed: disclosing proprietary code</a:t>
            </a:r>
            <a:endParaRPr/>
          </a:p>
        </p:txBody>
      </p:sp>
      <p:sp>
        <p:nvSpPr>
          <p:cNvPr id="301" name="Google Shape;301;p60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Proprietary modifications to OSS code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Proprietary components of corporate open source project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Copyleft (e.g. GPL) code in proprietary product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managed: disclosing sensitive data</a:t>
            </a:r>
            <a:endParaRPr/>
          </a:p>
        </p:txBody>
      </p:sp>
      <p:sp>
        <p:nvSpPr>
          <p:cNvPr id="307" name="Google Shape;307;p61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Security-sensitive data (e.g. keys, passwords)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Privacy-sensitive data (i.e. PII)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Business-confidential data (e.g. network architecture)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Customer-confidential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Embarrassing data (e.g. code comments)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2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</a:t>
            </a:r>
            <a:r>
              <a:rPr lang="en"/>
              <a:t>OSS Compliance Program Processes</a:t>
            </a:r>
            <a:endParaRPr/>
          </a:p>
        </p:txBody>
      </p:sp>
      <p:sp>
        <p:nvSpPr>
          <p:cNvPr id="313" name="Google Shape;313;p62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Training</a:t>
            </a:r>
            <a:r>
              <a:rPr lang="en" sz="1800"/>
              <a:t> of developers, managers, and legal &amp; compliance staff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Documentation</a:t>
            </a:r>
            <a:r>
              <a:rPr lang="en" sz="1800"/>
              <a:t> of OSS policies, guidelines, and systems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Information management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/>
              <a:t>re: use of OSS components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Approval workflows</a:t>
            </a:r>
            <a:r>
              <a:rPr lang="en" sz="1800"/>
              <a:t> for new OSS licenses and components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Automation</a:t>
            </a:r>
            <a:r>
              <a:rPr lang="en" sz="1800"/>
              <a:t> to detect OSS components and vulnerabilities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Code review</a:t>
            </a:r>
            <a:r>
              <a:rPr lang="en" sz="1800"/>
              <a:t> of OSS contributions and product releases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Audit</a:t>
            </a:r>
            <a:r>
              <a:rPr lang="en" sz="1800"/>
              <a:t> of existing products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319" name="Google Shape;319;p63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inform about open source issues, corporate policies, employee role in risk mitigation, specific guidelines and practices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</a:t>
            </a:r>
            <a:r>
              <a:rPr lang="en" sz="1800"/>
              <a:t>: mandatory &amp; tracked, broad-based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general, infrequent, limited retention, knowledge expires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OSS - source &amp; partial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Worst for: OSS - build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4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325" name="Google Shape;325;p64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ready reference for information about policies, guidelines, processes, and systems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current, comprehensive, available as-needed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depends on user initiative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all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Worst for: all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5"/>
          <p:cNvSpPr txBox="1"/>
          <p:nvPr>
            <p:ph type="title"/>
          </p:nvPr>
        </p:nvSpPr>
        <p:spPr>
          <a:xfrm>
            <a:off x="311700" y="231631"/>
            <a:ext cx="8520600" cy="5727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management</a:t>
            </a:r>
            <a:endParaRPr/>
          </a:p>
        </p:txBody>
      </p:sp>
      <p:sp>
        <p:nvSpPr>
          <p:cNvPr id="331" name="Google Shape;331;p65"/>
          <p:cNvSpPr txBox="1"/>
          <p:nvPr>
            <p:ph idx="1" type="body"/>
          </p:nvPr>
        </p:nvSpPr>
        <p:spPr>
          <a:xfrm>
            <a:off x="311700" y="1038175"/>
            <a:ext cx="8520600" cy="34164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Purpose: track information about OSS components used, modifications, security alerts, BOLO info re: disclosure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Strengths: captures nuance, integrates with automation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Weaknesses: large manual component, garbage in/garbage out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Best for: OSS - partial, container/other, proprietary code, sensitive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Worst for: OSS - build &amp; source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" sz="1800"/>
              <a:t>Depends on: training, documentation, automation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O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NOS–Revise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INOS–Revise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